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2"/>
  </p:notesMasterIdLst>
  <p:sldIdLst>
    <p:sldId id="256" r:id="rId5"/>
    <p:sldId id="258" r:id="rId6"/>
    <p:sldId id="257" r:id="rId7"/>
    <p:sldId id="276" r:id="rId8"/>
    <p:sldId id="282" r:id="rId9"/>
    <p:sldId id="292" r:id="rId10"/>
    <p:sldId id="285" r:id="rId11"/>
    <p:sldId id="287" r:id="rId12"/>
    <p:sldId id="294" r:id="rId13"/>
    <p:sldId id="261" r:id="rId14"/>
    <p:sldId id="262" r:id="rId15"/>
    <p:sldId id="293" r:id="rId16"/>
    <p:sldId id="263" r:id="rId17"/>
    <p:sldId id="264" r:id="rId18"/>
    <p:sldId id="270" r:id="rId19"/>
    <p:sldId id="296" r:id="rId20"/>
    <p:sldId id="271" r:id="rId21"/>
  </p:sldIdLst>
  <p:sldSz cx="18288000" cy="10287000"/>
  <p:notesSz cx="6858000" cy="9144000"/>
  <p:embeddedFontLst>
    <p:embeddedFont>
      <p:font typeface="Montserrat Semi-Bold" panose="020B0604020202020204" charset="0"/>
      <p:regular r:id="rId23"/>
    </p:embeddedFont>
    <p:embeddedFont>
      <p:font typeface="Raleway Italics" panose="020B0604020202020204" charset="0"/>
      <p:regular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77383B-4831-417D-52F4-8E49F877C93B}" v="38" dt="2024-12-10T00:37:58.136"/>
    <p1510:client id="{30A05A92-AA87-42EA-8AEF-29BCA95B8ABE}" v="1036" dt="2024-12-10T01:46:30.768"/>
    <p1510:client id="{43E7FA4A-E1CB-575E-1E81-3D3C63E83F5D}" v="150" dt="2024-12-10T01:19:34.582"/>
    <p1510:client id="{5AC6FFB0-6390-CB38-FD0C-BBA4EA37D8DD}" v="472" dt="2024-12-09T22:33:01.555"/>
    <p1510:client id="{A10752D6-42AE-A486-82B8-D1F6810A4D61}" v="421" dt="2024-12-09T23:31:33.7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492" y="-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C1CFF-2C98-4286-8B2D-383ACE0F109F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04B2A-7E85-4509-A151-441EBB86F7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05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Training curves showed consistent improvement in both accuracy and loss, reflecting a well-tuned model architecture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04B2A-7E85-4509-A151-441EBB86F746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008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31400" y="-571500"/>
            <a:ext cx="6531186" cy="11641778"/>
            <a:chOff x="0" y="0"/>
            <a:chExt cx="1720148" cy="30661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0148" cy="3066147"/>
            </a:xfrm>
            <a:custGeom>
              <a:avLst/>
              <a:gdLst/>
              <a:ahLst/>
              <a:cxnLst/>
              <a:rect l="l" t="t" r="r" b="b"/>
              <a:pathLst>
                <a:path w="1720148" h="3066147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74092">
            <a:off x="-3513169" y="8339629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828919" flipH="1" flipV="1">
            <a:off x="1076036" y="-4819412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19149891" y="6989710"/>
                </a:moveTo>
                <a:lnTo>
                  <a:pt x="0" y="6989710"/>
                </a:lnTo>
                <a:lnTo>
                  <a:pt x="0" y="0"/>
                </a:lnTo>
                <a:lnTo>
                  <a:pt x="19149891" y="0"/>
                </a:lnTo>
                <a:lnTo>
                  <a:pt x="19149891" y="698971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872193" y="830079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828800" y="2860286"/>
            <a:ext cx="15087600" cy="1158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09"/>
              </a:lnSpc>
            </a:pPr>
            <a:r>
              <a:rPr lang="en-IN" sz="4400" b="1" dirty="0">
                <a:solidFill>
                  <a:schemeClr val="bg1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Leveraging Deep Learning and OpenCV for Enhanced Accuracy</a:t>
            </a:r>
            <a:endParaRPr lang="en-US" sz="4400" b="1" dirty="0">
              <a:solidFill>
                <a:schemeClr val="bg1"/>
              </a:solidFill>
              <a:latin typeface="+mj-lt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95400" y="1552114"/>
            <a:ext cx="16154400" cy="1253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09"/>
              </a:lnSpc>
            </a:pPr>
            <a:r>
              <a:rPr lang="en-IN" sz="7200" b="1" dirty="0">
                <a:solidFill>
                  <a:srgbClr val="36E9FD"/>
                </a:solidFill>
                <a:latin typeface="+mj-lt"/>
                <a:ea typeface="Montserrat Heavy"/>
                <a:cs typeface="Montserrat Heavy"/>
                <a:sym typeface="Montserrat Heavy"/>
              </a:rPr>
              <a:t>Real-Time Face and Emotion Recognition</a:t>
            </a:r>
            <a:r>
              <a:rPr lang="en-US" sz="7200" b="1" dirty="0">
                <a:solidFill>
                  <a:srgbClr val="36E9FD"/>
                </a:solidFill>
                <a:latin typeface="+mj-lt"/>
                <a:ea typeface="Montserrat Heavy"/>
                <a:cs typeface="Montserrat Heavy"/>
                <a:sym typeface="Montserrat Heavy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9C4489-0933-E553-41C7-B253BDE4F5D9}"/>
              </a:ext>
            </a:extLst>
          </p:cNvPr>
          <p:cNvSpPr txBox="1"/>
          <p:nvPr/>
        </p:nvSpPr>
        <p:spPr>
          <a:xfrm>
            <a:off x="12161426" y="7651531"/>
            <a:ext cx="54831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>
                <a:solidFill>
                  <a:schemeClr val="bg1"/>
                </a:solidFill>
              </a:rPr>
              <a:t>Venkata Naidu Gorijala</a:t>
            </a:r>
            <a:br>
              <a:rPr lang="en-IN" sz="3200" b="1">
                <a:solidFill>
                  <a:schemeClr val="bg1"/>
                </a:solidFill>
              </a:rPr>
            </a:br>
            <a:r>
              <a:rPr lang="en-IN" sz="3200" b="1" err="1">
                <a:solidFill>
                  <a:schemeClr val="bg1"/>
                </a:solidFill>
              </a:rPr>
              <a:t>Ronith</a:t>
            </a:r>
            <a:r>
              <a:rPr lang="en-IN" sz="3200" b="1">
                <a:solidFill>
                  <a:schemeClr val="bg1"/>
                </a:solidFill>
              </a:rPr>
              <a:t> </a:t>
            </a:r>
            <a:r>
              <a:rPr lang="en-IN" sz="3200" b="1" err="1">
                <a:solidFill>
                  <a:schemeClr val="bg1"/>
                </a:solidFill>
              </a:rPr>
              <a:t>Juluri</a:t>
            </a:r>
            <a:br>
              <a:rPr lang="en-IN" sz="3200" b="1">
                <a:solidFill>
                  <a:schemeClr val="bg1"/>
                </a:solidFill>
              </a:rPr>
            </a:br>
            <a:r>
              <a:rPr lang="en-IN" sz="3200" b="1">
                <a:solidFill>
                  <a:schemeClr val="bg1"/>
                </a:solidFill>
              </a:rPr>
              <a:t>Indrani </a:t>
            </a:r>
            <a:r>
              <a:rPr lang="en-IN" sz="3200" b="1" err="1">
                <a:solidFill>
                  <a:schemeClr val="bg1"/>
                </a:solidFill>
              </a:rPr>
              <a:t>Chuppala</a:t>
            </a:r>
            <a:br>
              <a:rPr lang="en-IN" sz="3200" b="1">
                <a:solidFill>
                  <a:schemeClr val="bg1"/>
                </a:solidFill>
              </a:rPr>
            </a:br>
            <a:r>
              <a:rPr lang="en-IN" sz="3200" b="1" err="1">
                <a:solidFill>
                  <a:schemeClr val="bg1"/>
                </a:solidFill>
              </a:rPr>
              <a:t>Tharun</a:t>
            </a:r>
            <a:r>
              <a:rPr lang="en-IN" sz="3200" b="1">
                <a:solidFill>
                  <a:schemeClr val="bg1"/>
                </a:solidFill>
              </a:rPr>
              <a:t> Nayak </a:t>
            </a:r>
            <a:r>
              <a:rPr lang="en-IN" sz="3200" b="1" err="1">
                <a:solidFill>
                  <a:schemeClr val="bg1"/>
                </a:solidFill>
              </a:rPr>
              <a:t>Bhukya</a:t>
            </a:r>
            <a:endParaRPr lang="en-IN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285239">
            <a:off x="4596336" y="7240916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572293" flipV="1">
            <a:off x="2581965" y="-5160114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88538" y="1261063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6" y="0"/>
                </a:lnTo>
                <a:lnTo>
                  <a:pt x="658166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2335818" y="2067640"/>
            <a:ext cx="14798295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7200" b="1">
                <a:solidFill>
                  <a:srgbClr val="FFFFFF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Model Training and Performance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46704" y="4152900"/>
            <a:ext cx="13918492" cy="3811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319"/>
              </a:lnSpc>
              <a:buFont typeface="Wingdings" panose="05000000000000000000" pitchFamily="2" charset="2"/>
              <a:buChar char="§"/>
            </a:pPr>
            <a:r>
              <a:rPr lang="en-IN" sz="3200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We optimized using Adam optimizer for both models which adapts the learning rate dynamically, ensuring faster stability and prevents overfitting by early stopping.</a:t>
            </a:r>
          </a:p>
          <a:p>
            <a:pPr algn="l">
              <a:lnSpc>
                <a:spcPts val="3319"/>
              </a:lnSpc>
            </a:pPr>
            <a:endParaRPr lang="en-IN" sz="3200">
              <a:solidFill>
                <a:srgbClr val="FFFFFF"/>
              </a:solidFill>
              <a:ea typeface="Raleway Italics"/>
              <a:cs typeface="Raleway Italics"/>
            </a:endParaRPr>
          </a:p>
          <a:p>
            <a:pPr marL="457200" indent="-457200" algn="l">
              <a:lnSpc>
                <a:spcPts val="3319"/>
              </a:lnSpc>
              <a:buFont typeface="Wingdings" panose="05000000000000000000" pitchFamily="2" charset="2"/>
              <a:buChar char="§"/>
            </a:pPr>
            <a:r>
              <a:rPr lang="en-IN" sz="3200" b="1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Performance Metrics</a:t>
            </a:r>
            <a:endParaRPr lang="en-IN" sz="3200" b="1">
              <a:solidFill>
                <a:srgbClr val="FFFFFF"/>
              </a:solidFill>
              <a:ea typeface="Raleway Italics"/>
              <a:cs typeface="Raleway Italics"/>
            </a:endParaRPr>
          </a:p>
          <a:p>
            <a:pPr marL="914400" lvl="1" indent="-457200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IN" sz="3200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The </a:t>
            </a:r>
            <a:r>
              <a:rPr lang="en-IN" sz="3200" b="1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Emotion Recognition Model</a:t>
            </a:r>
            <a:r>
              <a:rPr lang="en-IN" sz="3200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 achieved 85% validation accuracy, indicating strong generalization to unseen data.      </a:t>
            </a:r>
          </a:p>
          <a:p>
            <a:pPr marL="914400" lvl="1" indent="-457200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IN" sz="3200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The </a:t>
            </a:r>
            <a:r>
              <a:rPr lang="en-IN" sz="3200" b="1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Face Recognition Model</a:t>
            </a:r>
            <a:r>
              <a:rPr lang="en-IN" sz="3200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 reached 92% validation accuracy, demonstrating high precision in classifying faces.</a:t>
            </a:r>
            <a:endParaRPr lang="en-US" sz="3200">
              <a:solidFill>
                <a:srgbClr val="FFFFFF"/>
              </a:solidFill>
              <a:ea typeface="Raleway Italics"/>
              <a:cs typeface="Raleway Italics"/>
              <a:sym typeface="Raleway Italic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5692956" y="6582619"/>
            <a:ext cx="1785236" cy="1785236"/>
          </a:xfrm>
          <a:custGeom>
            <a:avLst/>
            <a:gdLst/>
            <a:ahLst/>
            <a:cxnLst/>
            <a:rect l="l" t="t" r="r" b="b"/>
            <a:pathLst>
              <a:path w="1785236" h="1785236">
                <a:moveTo>
                  <a:pt x="0" y="0"/>
                </a:moveTo>
                <a:lnTo>
                  <a:pt x="1785235" y="0"/>
                </a:lnTo>
                <a:lnTo>
                  <a:pt x="1785235" y="1785235"/>
                </a:lnTo>
                <a:lnTo>
                  <a:pt x="0" y="1785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-183721" y="564812"/>
            <a:ext cx="1785236" cy="1785236"/>
          </a:xfrm>
          <a:custGeom>
            <a:avLst/>
            <a:gdLst/>
            <a:ahLst/>
            <a:cxnLst/>
            <a:rect l="l" t="t" r="r" b="b"/>
            <a:pathLst>
              <a:path w="1785236" h="1785236">
                <a:moveTo>
                  <a:pt x="0" y="0"/>
                </a:moveTo>
                <a:lnTo>
                  <a:pt x="1785236" y="0"/>
                </a:lnTo>
                <a:lnTo>
                  <a:pt x="1785236" y="1785236"/>
                </a:lnTo>
                <a:lnTo>
                  <a:pt x="0" y="17852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40000">
            <a:off x="1242732" y="7609116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438710" flipV="1">
            <a:off x="-4529841" y="-557315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219200" y="1310165"/>
            <a:ext cx="9965350" cy="1049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3"/>
              </a:lnSpc>
            </a:pPr>
            <a:r>
              <a:rPr lang="en-US" sz="7200" b="1">
                <a:solidFill>
                  <a:schemeClr val="bg1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Visualization of 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0344" y="2358963"/>
            <a:ext cx="9705631" cy="4580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IN" sz="3200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Real-time processing includes identifying individual faces and assigning corresponding emotions simultaneously, leveraging both models.</a:t>
            </a:r>
            <a:endParaRPr lang="en-IN" sz="3200">
              <a:solidFill>
                <a:srgbClr val="FFFFFF"/>
              </a:solidFill>
              <a:ea typeface="Raleway Italics"/>
              <a:cs typeface="Raleway Italics"/>
            </a:endParaRPr>
          </a:p>
          <a:p>
            <a:pPr indent="-457200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IN" sz="3200" b="1">
                <a:solidFill>
                  <a:srgbClr val="FFFFFF"/>
                </a:solidFill>
                <a:ea typeface="+mn-lt"/>
                <a:cs typeface="+mn-lt"/>
              </a:rPr>
              <a:t>Confusion Matrix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3200" b="1">
                <a:solidFill>
                  <a:srgbClr val="FFFFFF"/>
                </a:solidFill>
                <a:ea typeface="+mn-lt"/>
                <a:cs typeface="+mn-lt"/>
              </a:rPr>
              <a:t>Rows</a:t>
            </a:r>
            <a:r>
              <a:rPr lang="en-IN" sz="3200">
                <a:solidFill>
                  <a:srgbClr val="FFFFFF"/>
                </a:solidFill>
                <a:ea typeface="+mn-lt"/>
                <a:cs typeface="+mn-lt"/>
              </a:rPr>
              <a:t> represent the actual (true) classes of the test samples.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3200" b="1">
                <a:solidFill>
                  <a:srgbClr val="FFFFFF"/>
                </a:solidFill>
                <a:ea typeface="+mn-lt"/>
                <a:cs typeface="+mn-lt"/>
              </a:rPr>
              <a:t>Columns</a:t>
            </a:r>
            <a:r>
              <a:rPr lang="en-IN" sz="3200">
                <a:solidFill>
                  <a:srgbClr val="FFFFFF"/>
                </a:solidFill>
                <a:ea typeface="+mn-lt"/>
                <a:cs typeface="+mn-lt"/>
              </a:rPr>
              <a:t> represent the predicted classes.</a:t>
            </a:r>
            <a:endParaRPr lang="en-IN" sz="3200">
              <a:solidFill>
                <a:srgbClr val="FFFFFF"/>
              </a:solidFill>
              <a:ea typeface="Calibri"/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3200" b="1">
                <a:solidFill>
                  <a:srgbClr val="FFFFFF"/>
                </a:solidFill>
                <a:ea typeface="+mn-lt"/>
                <a:cs typeface="+mn-lt"/>
              </a:rPr>
              <a:t>Diagonal Entries</a:t>
            </a:r>
            <a:r>
              <a:rPr lang="en-IN" sz="3200">
                <a:solidFill>
                  <a:srgbClr val="FFFFFF"/>
                </a:solidFill>
                <a:ea typeface="+mn-lt"/>
                <a:cs typeface="+mn-lt"/>
              </a:rPr>
              <a:t>: Correct predictions for each emotion and remaining are Misclassified samples</a:t>
            </a:r>
            <a:endParaRPr lang="en-IN" sz="3200">
              <a:solidFill>
                <a:srgbClr val="FFFFFF"/>
              </a:solidFill>
              <a:ea typeface="Calibri"/>
              <a:cs typeface="Calibri"/>
            </a:endParaRPr>
          </a:p>
          <a:p>
            <a:pPr marL="457200" indent="-457200">
              <a:lnSpc>
                <a:spcPts val="3319"/>
              </a:lnSpc>
              <a:buFont typeface="Arial" panose="020B0604020202020204" pitchFamily="34" charset="0"/>
              <a:buChar char="•"/>
            </a:pPr>
            <a:endParaRPr lang="en-IN" sz="3200">
              <a:solidFill>
                <a:srgbClr val="FFFFFF"/>
              </a:solidFill>
              <a:ea typeface="Raleway Italics"/>
              <a:cs typeface="Raleway Itali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EF403-A7BB-8D10-2C9D-4C49501C1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31" y="7000711"/>
            <a:ext cx="9245089" cy="2600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BCBB6E-123B-ECCF-3A72-7C36A7074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884" y="2882219"/>
            <a:ext cx="7136316" cy="60478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82889">
            <a:off x="-6144656" y="10481166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717498" y="426733"/>
            <a:ext cx="16884702" cy="2115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43"/>
              </a:lnSpc>
            </a:pPr>
            <a:r>
              <a:rPr lang="en-US" sz="8800" b="1">
                <a:solidFill>
                  <a:schemeClr val="bg1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Visualizations for Emotion Recognition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D49D9-FBC1-E5A9-389B-D57C37AF773F}"/>
              </a:ext>
            </a:extLst>
          </p:cNvPr>
          <p:cNvSpPr txBox="1"/>
          <p:nvPr/>
        </p:nvSpPr>
        <p:spPr>
          <a:xfrm>
            <a:off x="733347" y="2824857"/>
            <a:ext cx="8426502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IN" sz="3200" b="1">
              <a:solidFill>
                <a:schemeClr val="bg1"/>
              </a:solidFill>
            </a:endParaRPr>
          </a:p>
          <a:p>
            <a:r>
              <a:rPr lang="en-IN" sz="3200" b="1">
                <a:solidFill>
                  <a:schemeClr val="bg1"/>
                </a:solidFill>
              </a:rPr>
              <a:t>Accuracy Over Epochs:</a:t>
            </a:r>
            <a:endParaRPr lang="en-IN" sz="3200" b="1">
              <a:solidFill>
                <a:schemeClr val="bg1"/>
              </a:solidFill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>
                <a:solidFill>
                  <a:schemeClr val="bg1"/>
                </a:solidFill>
              </a:rPr>
              <a:t>Training Accuracy rises consistently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>
                <a:solidFill>
                  <a:schemeClr val="bg1"/>
                </a:solidFill>
              </a:rPr>
              <a:t>Validation Accuracy follows a similar upward trajectory, closely matching training accuracy.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b="1">
                <a:solidFill>
                  <a:schemeClr val="bg1"/>
                </a:solidFill>
                <a:ea typeface="Calibri"/>
                <a:cs typeface="Calibri"/>
              </a:rPr>
              <a:t>Loss Over Epochs:</a:t>
            </a:r>
            <a:endParaRPr lang="en-US" sz="3200">
              <a:solidFill>
                <a:schemeClr val="bg1"/>
              </a:solidFill>
              <a:ea typeface="Calibri"/>
              <a:cs typeface="Calibri"/>
            </a:endParaRP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en-IN" sz="3200">
                <a:solidFill>
                  <a:schemeClr val="bg1"/>
                </a:solidFill>
                <a:ea typeface="Calibri"/>
                <a:cs typeface="Calibri"/>
              </a:rPr>
              <a:t>Training Loss shows a steady decrease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en-IN" sz="3200">
                <a:solidFill>
                  <a:schemeClr val="bg1"/>
                </a:solidFill>
                <a:ea typeface="Calibri"/>
                <a:cs typeface="Calibri"/>
              </a:rPr>
              <a:t>Validation Loss initially drops significantly and later stabilizes.</a:t>
            </a:r>
            <a:endParaRPr lang="en-IN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86A44-EF47-4723-F322-F8DFD6A37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286" y="2611909"/>
            <a:ext cx="8975278" cy="645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24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572293" flipV="1">
            <a:off x="3895774" y="-5675506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28349" y="1261063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6" y="0"/>
                </a:lnTo>
                <a:lnTo>
                  <a:pt x="658166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-1585482" y="3318629"/>
            <a:ext cx="6809994" cy="8229600"/>
          </a:xfrm>
          <a:custGeom>
            <a:avLst/>
            <a:gdLst/>
            <a:ahLst/>
            <a:cxnLst/>
            <a:rect l="l" t="t" r="r" b="b"/>
            <a:pathLst>
              <a:path w="6809994" h="8229600">
                <a:moveTo>
                  <a:pt x="0" y="0"/>
                </a:moveTo>
                <a:lnTo>
                  <a:pt x="6809994" y="0"/>
                </a:lnTo>
                <a:lnTo>
                  <a:pt x="68099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3657600" y="1625043"/>
            <a:ext cx="13182600" cy="1050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Real-Time Application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38600" y="3053840"/>
            <a:ext cx="11457602" cy="485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3200" b="1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Key Features</a:t>
            </a:r>
            <a:r>
              <a:rPr lang="en-IN" sz="3200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:</a:t>
            </a:r>
            <a:endParaRPr lang="en-IN" sz="3200">
              <a:ea typeface="+mn-lt"/>
              <a:cs typeface="+mn-lt"/>
            </a:endParaRPr>
          </a:p>
          <a:p>
            <a:endParaRPr lang="en-IN" sz="3200">
              <a:solidFill>
                <a:srgbClr val="FFFFFF"/>
              </a:solidFill>
              <a:ea typeface="+mn-lt"/>
              <a:cs typeface="+mn-lt"/>
              <a:sym typeface="Raleway Italics"/>
            </a:endParaRPr>
          </a:p>
          <a:p>
            <a:pPr marL="285750" indent="-285750">
              <a:buFont typeface="Arial"/>
              <a:buChar char="•"/>
            </a:pPr>
            <a:r>
              <a:rPr lang="en-IN" sz="3200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Integrated two models for seamless performance.</a:t>
            </a:r>
            <a:endParaRPr lang="en-IN" sz="3200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IN" sz="3200">
                <a:solidFill>
                  <a:srgbClr val="FFFFFF"/>
                </a:solidFill>
                <a:ea typeface="+mn-lt"/>
                <a:cs typeface="+mn-lt"/>
              </a:rPr>
              <a:t>Live webcam input for instant identification and emotion analysis.</a:t>
            </a:r>
          </a:p>
          <a:p>
            <a:endParaRPr lang="en-IN" sz="3200">
              <a:solidFill>
                <a:srgbClr val="000000"/>
              </a:solidFill>
              <a:ea typeface="+mn-lt"/>
              <a:cs typeface="+mn-lt"/>
              <a:sym typeface="Raleway Italics"/>
            </a:endParaRPr>
          </a:p>
          <a:p>
            <a:pPr algn="l"/>
            <a:r>
              <a:rPr lang="en-IN" sz="3200" b="1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Use Cases</a:t>
            </a:r>
            <a:r>
              <a:rPr lang="en-IN" sz="3200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:</a:t>
            </a:r>
            <a:endParaRPr lang="en-IN" sz="3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IN" sz="3200" b="1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Smart Classrooms</a:t>
            </a:r>
            <a:r>
              <a:rPr lang="en-IN" sz="3200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: Track student engagement.</a:t>
            </a:r>
            <a:endParaRPr lang="en-IN" sz="3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IN" sz="3200" b="1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Retail Analytics</a:t>
            </a:r>
            <a:r>
              <a:rPr lang="en-IN" sz="3200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: Understand customer moods.</a:t>
            </a:r>
            <a:endParaRPr lang="en-IN" sz="32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IN" sz="3200" b="1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Healthcare</a:t>
            </a:r>
            <a:r>
              <a:rPr lang="en-IN" sz="3200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: Monitor emotional well-being.</a:t>
            </a:r>
            <a:endParaRPr lang="en-IN" sz="3200">
              <a:ea typeface="+mn-lt"/>
              <a:cs typeface="+mn-lt"/>
            </a:endParaRPr>
          </a:p>
          <a:p>
            <a:pPr algn="l">
              <a:lnSpc>
                <a:spcPts val="3319"/>
              </a:lnSpc>
            </a:pPr>
            <a:endParaRPr lang="en-IN" sz="3200" b="1" i="1">
              <a:solidFill>
                <a:srgbClr val="FFFFFF"/>
              </a:solidFill>
              <a:latin typeface="Raleway Italics"/>
              <a:ea typeface="Raleway Italics"/>
              <a:cs typeface="Raleway Itali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25294">
            <a:off x="-4706113" y="875424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519534" flipV="1">
            <a:off x="-3351331" y="-5207481"/>
            <a:ext cx="21645066" cy="7900449"/>
          </a:xfrm>
          <a:custGeom>
            <a:avLst/>
            <a:gdLst/>
            <a:ahLst/>
            <a:cxnLst/>
            <a:rect l="l" t="t" r="r" b="b"/>
            <a:pathLst>
              <a:path w="21645066" h="7900449">
                <a:moveTo>
                  <a:pt x="0" y="7900449"/>
                </a:moveTo>
                <a:lnTo>
                  <a:pt x="21645066" y="7900449"/>
                </a:lnTo>
                <a:lnTo>
                  <a:pt x="21645066" y="0"/>
                </a:lnTo>
                <a:lnTo>
                  <a:pt x="0" y="0"/>
                </a:lnTo>
                <a:lnTo>
                  <a:pt x="0" y="7900449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19200" y="1028700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805120" y="1624640"/>
            <a:ext cx="10667999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43"/>
              </a:lnSpc>
            </a:pPr>
            <a:r>
              <a:rPr lang="en-US" sz="7200" b="1">
                <a:solidFill>
                  <a:schemeClr val="bg1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Challenges and Insights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10563" y="3389122"/>
            <a:ext cx="10182241" cy="4234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19"/>
              </a:lnSpc>
            </a:pPr>
            <a:r>
              <a:rPr lang="en-IN" sz="3200" b="1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Challenges:</a:t>
            </a:r>
            <a:endParaRPr lang="en-US" b="1"/>
          </a:p>
          <a:p>
            <a:pPr marL="457200" indent="-457200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IN" sz="3200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Emotion dataset required extensive preprocessing to adapt to our model.</a:t>
            </a:r>
            <a:endParaRPr lang="en-IN"/>
          </a:p>
          <a:p>
            <a:pPr marL="457200" indent="-457200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IN" sz="3200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Managing variability in lighting, angles, and facial expressions in real-time scenarios.</a:t>
            </a:r>
            <a:endParaRPr lang="en-IN"/>
          </a:p>
          <a:p>
            <a:pPr marL="457200" indent="-457200">
              <a:lnSpc>
                <a:spcPts val="3319"/>
              </a:lnSpc>
              <a:buFont typeface="Arial" panose="020B0604020202020204" pitchFamily="34" charset="0"/>
              <a:buChar char="•"/>
            </a:pPr>
            <a:endParaRPr lang="en-IN" sz="3200">
              <a:solidFill>
                <a:srgbClr val="FFFFFF"/>
              </a:solidFill>
              <a:ea typeface="+mn-lt"/>
              <a:cs typeface="+mn-lt"/>
              <a:sym typeface="Raleway Italics"/>
            </a:endParaRPr>
          </a:p>
          <a:p>
            <a:pPr>
              <a:lnSpc>
                <a:spcPts val="3319"/>
              </a:lnSpc>
            </a:pPr>
            <a:r>
              <a:rPr lang="en-IN" sz="3200" b="1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Insights:</a:t>
            </a:r>
            <a:endParaRPr lang="en-IN" b="1"/>
          </a:p>
          <a:p>
            <a:pPr marL="457200" indent="-457200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IN" sz="3200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Data augmentation and dynamic learning rates significantly boosted performance.</a:t>
            </a:r>
          </a:p>
          <a:p>
            <a:pPr marL="457200" indent="-457200">
              <a:lnSpc>
                <a:spcPts val="3319"/>
              </a:lnSpc>
              <a:buFont typeface="Arial" panose="020B0604020202020204" pitchFamily="34" charset="0"/>
              <a:buChar char="•"/>
            </a:pPr>
            <a:endParaRPr lang="en-IN" sz="3200">
              <a:solidFill>
                <a:srgbClr val="FFFFFF"/>
              </a:solidFill>
              <a:ea typeface="+mn-lt"/>
              <a:cs typeface="+mn-lt"/>
              <a:sym typeface="Raleway Itali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3647679">
            <a:off x="5750070" y="2254213"/>
            <a:ext cx="27455017" cy="10021081"/>
          </a:xfrm>
          <a:custGeom>
            <a:avLst/>
            <a:gdLst/>
            <a:ahLst/>
            <a:cxnLst/>
            <a:rect l="l" t="t" r="r" b="b"/>
            <a:pathLst>
              <a:path w="27455017" h="10021081">
                <a:moveTo>
                  <a:pt x="0" y="0"/>
                </a:moveTo>
                <a:lnTo>
                  <a:pt x="27455017" y="0"/>
                </a:lnTo>
                <a:lnTo>
                  <a:pt x="27455017" y="10021081"/>
                </a:lnTo>
                <a:lnTo>
                  <a:pt x="0" y="1002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161320" flipV="1">
            <a:off x="-5537192" y="-4329620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295400" y="1104900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51C2A4-D2DD-D7DF-4A48-541B3303CAC7}"/>
              </a:ext>
            </a:extLst>
          </p:cNvPr>
          <p:cNvSpPr txBox="1"/>
          <p:nvPr/>
        </p:nvSpPr>
        <p:spPr>
          <a:xfrm>
            <a:off x="2362200" y="3707383"/>
            <a:ext cx="13182600" cy="36189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319"/>
              </a:lnSpc>
            </a:pPr>
            <a:r>
              <a:rPr lang="en-IN" sz="3200" b="1" dirty="0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Achievements:</a:t>
            </a:r>
            <a:endParaRPr lang="en-US" sz="3200" dirty="0"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Successfully implemented a real-time, dual-function recognition system.</a:t>
            </a:r>
            <a:endParaRPr lang="en-IN" sz="3200" dirty="0">
              <a:solidFill>
                <a:srgbClr val="FFFFFF"/>
              </a:solidFill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By using different datasets, the system became more flexible and accurate.</a:t>
            </a:r>
            <a:endParaRPr lang="en-IN" sz="3200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ts val="3319"/>
              </a:lnSpc>
            </a:pPr>
            <a:endParaRPr lang="en-IN" sz="3200" dirty="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lnSpc>
                <a:spcPts val="3319"/>
              </a:lnSpc>
            </a:pPr>
            <a:r>
              <a:rPr lang="en-IN" sz="3200" b="1" dirty="0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Future Directions:</a:t>
            </a:r>
            <a:endParaRPr lang="en-IN" sz="3200" b="1" dirty="0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Expand datasets to include diverse demographics.</a:t>
            </a:r>
            <a:endParaRPr lang="en-IN" sz="3200" dirty="0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Explore multi-model inputs like speech or gestures</a:t>
            </a:r>
            <a:endParaRPr lang="en-US" sz="3200" dirty="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lnSpc>
                <a:spcPts val="3319"/>
              </a:lnSpc>
            </a:pPr>
            <a:endParaRPr lang="en-IN" sz="3200" dirty="0">
              <a:solidFill>
                <a:srgbClr val="FFFFFF"/>
              </a:solidFill>
              <a:ea typeface="Raleway Italics"/>
              <a:cs typeface="Raleway Italics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2AEA5328-4244-0542-DE64-4545D7D1FB25}"/>
              </a:ext>
            </a:extLst>
          </p:cNvPr>
          <p:cNvSpPr txBox="1"/>
          <p:nvPr/>
        </p:nvSpPr>
        <p:spPr>
          <a:xfrm>
            <a:off x="2370667" y="2065083"/>
            <a:ext cx="1074420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7200" b="1" dirty="0">
                <a:solidFill>
                  <a:srgbClr val="FFFFFF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Summary and Future Work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82889">
            <a:off x="-4783694" y="7975014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00724" y="759304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540965" y="1125056"/>
            <a:ext cx="11811000" cy="1050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1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Results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67000" y="2394451"/>
            <a:ext cx="13659695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IN" sz="2800" b="1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Conclusion</a:t>
            </a:r>
            <a:r>
              <a:rPr lang="en-IN" sz="2800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:</a:t>
            </a:r>
            <a:endParaRPr lang="en-US" sz="28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IN" sz="2800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We seamlessly integrated </a:t>
            </a:r>
            <a:r>
              <a:rPr lang="en-IN" sz="2800" b="1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face recognition</a:t>
            </a:r>
            <a:r>
              <a:rPr lang="en-IN" sz="2800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 and </a:t>
            </a:r>
            <a:r>
              <a:rPr lang="en-IN" sz="2800" b="1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emotion classification</a:t>
            </a:r>
            <a:r>
              <a:rPr lang="en-IN" sz="2800">
                <a:solidFill>
                  <a:srgbClr val="FFFFFF"/>
                </a:solidFill>
                <a:ea typeface="+mn-lt"/>
                <a:cs typeface="+mn-lt"/>
                <a:sym typeface="Raleway Italics"/>
              </a:rPr>
              <a:t> into a real-time system.</a:t>
            </a:r>
          </a:p>
        </p:txBody>
      </p:sp>
      <p:sp>
        <p:nvSpPr>
          <p:cNvPr id="15" name="Freeform 15"/>
          <p:cNvSpPr/>
          <p:nvPr/>
        </p:nvSpPr>
        <p:spPr>
          <a:xfrm>
            <a:off x="280431" y="6326480"/>
            <a:ext cx="2691369" cy="2691369"/>
          </a:xfrm>
          <a:custGeom>
            <a:avLst/>
            <a:gdLst/>
            <a:ahLst/>
            <a:cxnLst/>
            <a:rect l="l" t="t" r="r" b="b"/>
            <a:pathLst>
              <a:path w="2691369" h="2691369">
                <a:moveTo>
                  <a:pt x="0" y="0"/>
                </a:moveTo>
                <a:lnTo>
                  <a:pt x="2691369" y="0"/>
                </a:lnTo>
                <a:lnTo>
                  <a:pt x="2691369" y="2691369"/>
                </a:lnTo>
                <a:lnTo>
                  <a:pt x="0" y="2691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869032-C13F-93F2-2967-2693E76EC0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31" y="3761059"/>
            <a:ext cx="8126094" cy="6381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45002F-D851-C1CE-3598-B67FB2B87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800" y="3712900"/>
            <a:ext cx="8267142" cy="642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66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3647679">
            <a:off x="5750070" y="2254213"/>
            <a:ext cx="27455017" cy="10021081"/>
          </a:xfrm>
          <a:custGeom>
            <a:avLst/>
            <a:gdLst/>
            <a:ahLst/>
            <a:cxnLst/>
            <a:rect l="l" t="t" r="r" b="b"/>
            <a:pathLst>
              <a:path w="27455017" h="10021081">
                <a:moveTo>
                  <a:pt x="0" y="0"/>
                </a:moveTo>
                <a:lnTo>
                  <a:pt x="27455017" y="0"/>
                </a:lnTo>
                <a:lnTo>
                  <a:pt x="27455017" y="10021081"/>
                </a:lnTo>
                <a:lnTo>
                  <a:pt x="0" y="1002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20438680" flipV="1">
            <a:off x="-5537192" y="-4329620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546004" y="3322538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55863" y="4411280"/>
            <a:ext cx="9176274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14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Montserrat Heavy"/>
                <a:cs typeface="Montserrat Heavy"/>
                <a:sym typeface="Montserrat Heavy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5125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38200" y="912033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316053" y="6733943"/>
            <a:ext cx="2936044" cy="2802343"/>
            <a:chOff x="-366471" y="-11891"/>
            <a:chExt cx="15572971" cy="14863810"/>
          </a:xfrm>
        </p:grpSpPr>
        <p:sp>
          <p:nvSpPr>
            <p:cNvPr id="10" name="Freeform 1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-16665" r="223" b="-1666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332589" y="6594459"/>
            <a:ext cx="2936044" cy="2802343"/>
            <a:chOff x="-366471" y="-11891"/>
            <a:chExt cx="15572971" cy="14863810"/>
          </a:xfrm>
        </p:grpSpPr>
        <p:sp>
          <p:nvSpPr>
            <p:cNvPr id="14" name="Freeform 1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24665" r="-2466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472645" y="6632298"/>
            <a:ext cx="2936044" cy="2802343"/>
            <a:chOff x="-366471" y="-11891"/>
            <a:chExt cx="15572971" cy="14863810"/>
          </a:xfrm>
        </p:grpSpPr>
        <p:sp>
          <p:nvSpPr>
            <p:cNvPr id="18" name="Freeform 1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618" r="-2461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31274" y="1025036"/>
            <a:ext cx="11134359" cy="1050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7200" b="1">
                <a:solidFill>
                  <a:schemeClr val="bg1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Project Overview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895600" y="2268282"/>
            <a:ext cx="12935751" cy="4293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19"/>
              </a:lnSpc>
            </a:pPr>
            <a:r>
              <a:rPr lang="en-IN" sz="3200" b="1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Goal</a:t>
            </a:r>
            <a:r>
              <a:rPr lang="en-IN" sz="3200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: Build a real-time system for face and emotion recognition using advanced machine learning techniques.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  <a:ea typeface="Calibri"/>
                <a:cs typeface="Calibri"/>
              </a:rPr>
              <a:t>Data collection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  <a:ea typeface="Calibri"/>
                <a:cs typeface="Calibri"/>
              </a:rPr>
              <a:t>Data 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  <a:ea typeface="Calibri"/>
                <a:cs typeface="Calibri"/>
              </a:rPr>
              <a:t>Model building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  <a:ea typeface="Calibri"/>
                <a:cs typeface="Calibri"/>
              </a:rPr>
              <a:t>Model training and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  <a:ea typeface="Calibri"/>
                <a:cs typeface="Calibri"/>
              </a:rPr>
              <a:t>Real-time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  <a:ea typeface="Calibri"/>
                <a:cs typeface="Calibri"/>
              </a:rPr>
              <a:t>Challenges and insights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  <a:ea typeface="Calibri"/>
                <a:cs typeface="Calibri"/>
              </a:rPr>
              <a:t>Achievements and future work</a:t>
            </a:r>
            <a:endParaRPr lang="en-IN" sz="320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72293">
            <a:off x="-5799371" y="6668368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88301" y="2919795"/>
            <a:ext cx="3970782" cy="8229600"/>
          </a:xfrm>
          <a:custGeom>
            <a:avLst/>
            <a:gdLst/>
            <a:ahLst/>
            <a:cxnLst/>
            <a:rect l="l" t="t" r="r" b="b"/>
            <a:pathLst>
              <a:path w="3970782" h="8229600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149001" y="1777555"/>
            <a:ext cx="2691369" cy="2691369"/>
          </a:xfrm>
          <a:custGeom>
            <a:avLst/>
            <a:gdLst/>
            <a:ahLst/>
            <a:cxnLst/>
            <a:rect l="l" t="t" r="r" b="b"/>
            <a:pathLst>
              <a:path w="2691369" h="2691369">
                <a:moveTo>
                  <a:pt x="0" y="0"/>
                </a:moveTo>
                <a:lnTo>
                  <a:pt x="2691368" y="0"/>
                </a:lnTo>
                <a:lnTo>
                  <a:pt x="2691368" y="2691368"/>
                </a:lnTo>
                <a:lnTo>
                  <a:pt x="0" y="2691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1572293" flipV="1">
            <a:off x="8920761" y="-3494855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71640" y="914567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5151037" y="1116227"/>
            <a:ext cx="1039963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7200" b="1" dirty="0">
                <a:solidFill>
                  <a:schemeClr val="bg1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81600" y="2721148"/>
            <a:ext cx="11475295" cy="5927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19"/>
              </a:lnSpc>
            </a:pPr>
            <a:r>
              <a:rPr lang="en-IN" sz="3200" b="1" dirty="0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Face Dataset:</a:t>
            </a:r>
          </a:p>
          <a:p>
            <a:pPr marL="457200" indent="-457200" algn="l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Custom dataset collected using a webcam for 400 grayscale images per person.</a:t>
            </a:r>
          </a:p>
          <a:p>
            <a:pPr algn="l">
              <a:lnSpc>
                <a:spcPts val="3319"/>
              </a:lnSpc>
            </a:pPr>
            <a:endParaRPr lang="en-IN" sz="3200" dirty="0">
              <a:solidFill>
                <a:srgbClr val="FFFFFF"/>
              </a:solidFill>
              <a:ea typeface="Raleway Italics"/>
              <a:cs typeface="Raleway Italics"/>
              <a:sym typeface="Raleway Italics"/>
            </a:endParaRPr>
          </a:p>
          <a:p>
            <a:pPr algn="l">
              <a:lnSpc>
                <a:spcPts val="3319"/>
              </a:lnSpc>
            </a:pPr>
            <a:r>
              <a:rPr lang="en-IN" sz="3200" b="1" dirty="0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Emotion Dataset:</a:t>
            </a:r>
          </a:p>
          <a:p>
            <a:pPr marL="457200" indent="-457200" algn="l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Used a publicly available dataset with 7 emotion classes have 35,000 images: Angry, Disgust, Fear, Happy, Neutral, Sad, and Surprise.</a:t>
            </a:r>
          </a:p>
          <a:p>
            <a:pPr marL="914400" lvl="1" indent="-457200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Training set: 28,821 images across 7 classes.</a:t>
            </a:r>
          </a:p>
          <a:p>
            <a:pPr marL="914400" lvl="1" indent="-457200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Testing set: 7,066 images across 7 classes.</a:t>
            </a:r>
          </a:p>
          <a:p>
            <a:pPr algn="l">
              <a:lnSpc>
                <a:spcPts val="3319"/>
              </a:lnSpc>
            </a:pPr>
            <a:endParaRPr lang="en-IN" sz="3200" dirty="0">
              <a:solidFill>
                <a:srgbClr val="FFFFFF"/>
              </a:solidFill>
              <a:ea typeface="Raleway Italics"/>
              <a:cs typeface="Raleway Italics"/>
              <a:sym typeface="Raleway Italics"/>
            </a:endParaRPr>
          </a:p>
          <a:p>
            <a:pPr algn="l">
              <a:lnSpc>
                <a:spcPts val="3319"/>
              </a:lnSpc>
            </a:pPr>
            <a:r>
              <a:rPr lang="en-IN" sz="3200" b="1" dirty="0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Data Split:</a:t>
            </a:r>
          </a:p>
          <a:p>
            <a:pPr marL="457200" indent="-457200" algn="l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Both datasets were split into 80% for training and 20% for testing.</a:t>
            </a:r>
          </a:p>
          <a:p>
            <a:pPr marL="457200" indent="-457200" algn="l">
              <a:lnSpc>
                <a:spcPts val="3319"/>
              </a:lnSpc>
              <a:buFont typeface="Arial" panose="020B0604020202020204" pitchFamily="34" charset="0"/>
              <a:buChar char="•"/>
            </a:pPr>
            <a:endParaRPr lang="en-IN" sz="3200" dirty="0">
              <a:solidFill>
                <a:srgbClr val="FFFFFF"/>
              </a:solidFill>
              <a:ea typeface="Raleway Italics"/>
              <a:cs typeface="Raleway Italics"/>
              <a:sym typeface="Raleway Itali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82889">
            <a:off x="-4783694" y="7975014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00724" y="759304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343270" y="876988"/>
            <a:ext cx="12496800" cy="1050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7200" b="1">
                <a:solidFill>
                  <a:schemeClr val="bg1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Emotion Dataset:</a:t>
            </a:r>
          </a:p>
        </p:txBody>
      </p:sp>
      <p:sp>
        <p:nvSpPr>
          <p:cNvPr id="15" name="Freeform 15"/>
          <p:cNvSpPr/>
          <p:nvPr/>
        </p:nvSpPr>
        <p:spPr>
          <a:xfrm>
            <a:off x="280431" y="6326480"/>
            <a:ext cx="2691369" cy="2691369"/>
          </a:xfrm>
          <a:custGeom>
            <a:avLst/>
            <a:gdLst/>
            <a:ahLst/>
            <a:cxnLst/>
            <a:rect l="l" t="t" r="r" b="b"/>
            <a:pathLst>
              <a:path w="2691369" h="2691369">
                <a:moveTo>
                  <a:pt x="0" y="0"/>
                </a:moveTo>
                <a:lnTo>
                  <a:pt x="2691369" y="0"/>
                </a:lnTo>
                <a:lnTo>
                  <a:pt x="2691369" y="2691369"/>
                </a:lnTo>
                <a:lnTo>
                  <a:pt x="0" y="2691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4C945-5939-4CC1-9228-144DB532F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470" y="2019300"/>
            <a:ext cx="10058400" cy="80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40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3647679">
            <a:off x="5750070" y="2254213"/>
            <a:ext cx="27455017" cy="10021081"/>
          </a:xfrm>
          <a:custGeom>
            <a:avLst/>
            <a:gdLst/>
            <a:ahLst/>
            <a:cxnLst/>
            <a:rect l="l" t="t" r="r" b="b"/>
            <a:pathLst>
              <a:path w="27455017" h="10021081">
                <a:moveTo>
                  <a:pt x="0" y="0"/>
                </a:moveTo>
                <a:lnTo>
                  <a:pt x="27455017" y="0"/>
                </a:lnTo>
                <a:lnTo>
                  <a:pt x="27455017" y="10021081"/>
                </a:lnTo>
                <a:lnTo>
                  <a:pt x="0" y="1002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20438680" flipV="1">
            <a:off x="-5537192" y="-4329620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546004" y="3322538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F5B979-E34D-8ED1-228A-432E86674BB1}"/>
              </a:ext>
            </a:extLst>
          </p:cNvPr>
          <p:cNvSpPr txBox="1"/>
          <p:nvPr/>
        </p:nvSpPr>
        <p:spPr>
          <a:xfrm>
            <a:off x="1421780" y="1393902"/>
            <a:ext cx="15751097" cy="5047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a typeface="Calibri"/>
                <a:cs typeface="Calibri"/>
              </a:rPr>
              <a:t>Data Preprocessing for Facial Recognition</a:t>
            </a:r>
            <a:endParaRPr lang="en-US" sz="72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sz="5000" b="1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</a:rPr>
              <a:t>Face Detection</a:t>
            </a:r>
            <a:endParaRPr lang="en-US" sz="3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</a:rPr>
              <a:t>Grayscale Conversion</a:t>
            </a:r>
          </a:p>
          <a:p>
            <a:pPr marL="285750" indent="-285750">
              <a:buFont typeface="Arial"/>
              <a:buChar char="•"/>
            </a:pP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</a:rPr>
              <a:t>Resizing</a:t>
            </a:r>
          </a:p>
          <a:p>
            <a:pPr marL="285750" indent="-285750">
              <a:buFont typeface="Arial"/>
              <a:buChar char="•"/>
            </a:pP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</a:rPr>
              <a:t>Normalization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14578-F51E-E559-B064-44F509D70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3343704"/>
            <a:ext cx="11463463" cy="522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7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82889">
            <a:off x="-4783694" y="7975014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7F6AD-2A68-A35A-440D-9BC6AFE8785A}"/>
              </a:ext>
            </a:extLst>
          </p:cNvPr>
          <p:cNvSpPr txBox="1"/>
          <p:nvPr/>
        </p:nvSpPr>
        <p:spPr>
          <a:xfrm>
            <a:off x="990600" y="952500"/>
            <a:ext cx="17107292" cy="4678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cs typeface="Segoe UI"/>
              </a:rPr>
              <a:t>Data Preprocessing for Emotion Detection</a:t>
            </a:r>
            <a:r>
              <a:rPr lang="en-US" sz="7200" dirty="0">
                <a:solidFill>
                  <a:schemeClr val="bg1"/>
                </a:solidFill>
                <a:cs typeface="Segoe UI"/>
              </a:rPr>
              <a:t>​</a:t>
            </a:r>
          </a:p>
          <a:p>
            <a:endParaRPr lang="en-US" sz="6600" dirty="0">
              <a:solidFill>
                <a:schemeClr val="bg1"/>
              </a:solidFill>
              <a:ea typeface="Calibri"/>
              <a:cs typeface="Segoe 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cs typeface="Arial"/>
              </a:rPr>
              <a:t>Emotion Detection</a:t>
            </a:r>
            <a:endParaRPr lang="en-US" sz="3200" dirty="0">
              <a:solidFill>
                <a:schemeClr val="bg1"/>
              </a:solidFill>
              <a:ea typeface="Calibri"/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cs typeface="Arial"/>
              </a:rPr>
              <a:t>Grayscale Conversion</a:t>
            </a:r>
            <a:endParaRPr lang="en-US" sz="3200" dirty="0">
              <a:solidFill>
                <a:schemeClr val="bg1"/>
              </a:solidFill>
              <a:ea typeface="Calibri"/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cs typeface="Arial"/>
              </a:rPr>
              <a:t>Resizing</a:t>
            </a:r>
            <a:endParaRPr lang="en-US" sz="3200" dirty="0">
              <a:solidFill>
                <a:schemeClr val="bg1"/>
              </a:solidFill>
              <a:ea typeface="Calibri"/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cs typeface="Arial"/>
              </a:rPr>
              <a:t>Normalization</a:t>
            </a:r>
            <a:endParaRPr lang="en-US" sz="3200" dirty="0">
              <a:solidFill>
                <a:schemeClr val="bg1"/>
              </a:solidFill>
              <a:ea typeface="Calibri"/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cs typeface="Arial"/>
              </a:rPr>
              <a:t>Class Label Encoding</a:t>
            </a:r>
            <a:endParaRPr lang="en-US" sz="3200" dirty="0">
              <a:solidFill>
                <a:schemeClr val="bg1"/>
              </a:solidFill>
              <a:ea typeface="Calibri"/>
              <a:cs typeface="Arial"/>
            </a:endParaRPr>
          </a:p>
        </p:txBody>
      </p:sp>
      <p:pic>
        <p:nvPicPr>
          <p:cNvPr id="4" name="Picture 3" descr="A diagram of process processing&#10;&#10;Description automatically generated">
            <a:extLst>
              <a:ext uri="{FF2B5EF4-FFF2-40B4-BE49-F238E27FC236}">
                <a16:creationId xmlns:a16="http://schemas.microsoft.com/office/drawing/2014/main" id="{7A60534E-11BE-87AA-8E91-513E3E55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570389"/>
            <a:ext cx="11963400" cy="720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22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3647679">
            <a:off x="5750070" y="2254213"/>
            <a:ext cx="27455017" cy="10021081"/>
          </a:xfrm>
          <a:custGeom>
            <a:avLst/>
            <a:gdLst/>
            <a:ahLst/>
            <a:cxnLst/>
            <a:rect l="l" t="t" r="r" b="b"/>
            <a:pathLst>
              <a:path w="27455017" h="10021081">
                <a:moveTo>
                  <a:pt x="0" y="0"/>
                </a:moveTo>
                <a:lnTo>
                  <a:pt x="27455017" y="0"/>
                </a:lnTo>
                <a:lnTo>
                  <a:pt x="27455017" y="10021081"/>
                </a:lnTo>
                <a:lnTo>
                  <a:pt x="0" y="1002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20438680" flipV="1">
            <a:off x="-5537192" y="-4329620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546004" y="3322538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08276-5D66-4934-A039-3E4145FB4FF8}"/>
              </a:ext>
            </a:extLst>
          </p:cNvPr>
          <p:cNvSpPr txBox="1"/>
          <p:nvPr/>
        </p:nvSpPr>
        <p:spPr>
          <a:xfrm>
            <a:off x="1421780" y="1198755"/>
            <a:ext cx="15555951" cy="77251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a typeface="Calibri"/>
                <a:cs typeface="Calibri"/>
              </a:rPr>
              <a:t>Facial Recognition – CNN</a:t>
            </a:r>
            <a:endParaRPr lang="en-US" sz="72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sz="7200" b="1" dirty="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</a:rPr>
              <a:t>Input Layer</a:t>
            </a: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:</a:t>
            </a:r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Grayscale images of 100x100 pixels serve as input.</a:t>
            </a:r>
          </a:p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</a:rPr>
              <a:t>2.Feature Extraction</a:t>
            </a: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:</a:t>
            </a:r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</a:rPr>
              <a:t>Convolutional Layers</a:t>
            </a: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 apply filters to extract distinctive facial features, such as the shape of eyes, nose, and mouth.</a:t>
            </a:r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ea typeface="Calibri"/>
                <a:cs typeface="Calibri"/>
              </a:rPr>
              <a:t>ReLU</a:t>
            </a: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</a:rPr>
              <a:t> Activation</a:t>
            </a: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 introduces non-linearity to capture complex patterns.</a:t>
            </a:r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ea typeface="Calibri"/>
                <a:cs typeface="Calibri"/>
              </a:rPr>
              <a:t>MaxPooling</a:t>
            </a: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 reduces spatial dimensions, retaining only the most critical features</a:t>
            </a:r>
          </a:p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</a:rPr>
              <a:t>3.Classification:</a:t>
            </a:r>
            <a:endParaRPr lang="en-US" sz="3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Flattened feature maps are passed to </a:t>
            </a: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</a:rPr>
              <a:t>Dense Layers</a:t>
            </a: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, which map the features to individual identity labels.</a:t>
            </a:r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The final layer uses </a:t>
            </a:r>
            <a:r>
              <a:rPr lang="en-US" sz="3200" b="1" dirty="0" err="1">
                <a:solidFill>
                  <a:schemeClr val="bg1"/>
                </a:solidFill>
                <a:ea typeface="Calibri"/>
                <a:cs typeface="Calibri"/>
              </a:rPr>
              <a:t>Softmax</a:t>
            </a: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 to produce probabilities for each identity.</a:t>
            </a:r>
          </a:p>
        </p:txBody>
      </p:sp>
    </p:spTree>
    <p:extLst>
      <p:ext uri="{BB962C8B-B14F-4D97-AF65-F5344CB8AC3E}">
        <p14:creationId xmlns:p14="http://schemas.microsoft.com/office/powerpoint/2010/main" val="213143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3647679">
            <a:off x="5750070" y="2254213"/>
            <a:ext cx="27455017" cy="10021081"/>
          </a:xfrm>
          <a:custGeom>
            <a:avLst/>
            <a:gdLst/>
            <a:ahLst/>
            <a:cxnLst/>
            <a:rect l="l" t="t" r="r" b="b"/>
            <a:pathLst>
              <a:path w="27455017" h="10021081">
                <a:moveTo>
                  <a:pt x="0" y="0"/>
                </a:moveTo>
                <a:lnTo>
                  <a:pt x="27455017" y="0"/>
                </a:lnTo>
                <a:lnTo>
                  <a:pt x="27455017" y="10021081"/>
                </a:lnTo>
                <a:lnTo>
                  <a:pt x="0" y="1002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20438680" flipV="1">
            <a:off x="-5537192" y="-4329620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546004" y="3322538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38CDA6-5092-D9CF-E305-F668E02385A7}"/>
              </a:ext>
            </a:extLst>
          </p:cNvPr>
          <p:cNvSpPr txBox="1"/>
          <p:nvPr/>
        </p:nvSpPr>
        <p:spPr>
          <a:xfrm>
            <a:off x="924391" y="1181100"/>
            <a:ext cx="16559560" cy="8217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a typeface="Calibri"/>
                <a:cs typeface="Calibri"/>
              </a:rPr>
              <a:t>Emotion Detection - CNN</a:t>
            </a:r>
            <a:endParaRPr lang="en-US" sz="72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sz="72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Input Layer:</a:t>
            </a:r>
            <a:endParaRPr lang="en-US" sz="3200" b="1" dirty="0">
              <a:solidFill>
                <a:schemeClr val="bg1"/>
              </a:solidFill>
              <a:ea typeface="Calibri"/>
              <a:cs typeface="Calibri"/>
            </a:endParaRPr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Grayscale images of 48x48 pixels are used.</a:t>
            </a:r>
            <a:endParaRPr lang="en-US" sz="3200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2.Feature Extraction:</a:t>
            </a:r>
            <a:endParaRPr lang="en-US" sz="3200" b="1" dirty="0">
              <a:solidFill>
                <a:schemeClr val="bg1"/>
              </a:solidFill>
              <a:ea typeface="Calibri"/>
              <a:cs typeface="Calibri"/>
            </a:endParaRPr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Convolutional layers focus on subtle patterns, such as eyebrow movement and mouth curvature, to identify emotional expressions.</a:t>
            </a:r>
            <a:endParaRPr lang="en-US" sz="3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ReLU</a:t>
            </a:r>
            <a:r>
              <a:rPr lang="en-US" sz="3200" dirty="0">
                <a:solidFill>
                  <a:schemeClr val="bg1"/>
                </a:solidFill>
              </a:rPr>
              <a:t> and </a:t>
            </a:r>
            <a:r>
              <a:rPr lang="en-US" sz="3200" dirty="0" err="1">
                <a:solidFill>
                  <a:schemeClr val="bg1"/>
                </a:solidFill>
              </a:rPr>
              <a:t>MaxPooling</a:t>
            </a:r>
            <a:r>
              <a:rPr lang="en-US" sz="3200" dirty="0">
                <a:solidFill>
                  <a:schemeClr val="bg1"/>
                </a:solidFill>
              </a:rPr>
              <a:t> are applied, similar to facial recognition, to extract and compress essential features.</a:t>
            </a:r>
            <a:endParaRPr lang="en-US" sz="3200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3.Classification:</a:t>
            </a:r>
            <a:endParaRPr lang="en-US" sz="3200" b="1" dirty="0">
              <a:solidFill>
                <a:schemeClr val="bg1"/>
              </a:solidFill>
              <a:ea typeface="Calibri"/>
              <a:cs typeface="Calibri"/>
            </a:endParaRPr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Flattened feature maps are processed by Dense Layers to map features to 7 emotion categories.</a:t>
            </a:r>
            <a:endParaRPr lang="en-US" sz="3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 output layer uses </a:t>
            </a:r>
            <a:r>
              <a:rPr lang="en-US" sz="3200" dirty="0" err="1">
                <a:solidFill>
                  <a:schemeClr val="bg1"/>
                </a:solidFill>
              </a:rPr>
              <a:t>Softmax</a:t>
            </a:r>
            <a:r>
              <a:rPr lang="en-US" sz="3200" dirty="0">
                <a:solidFill>
                  <a:schemeClr val="bg1"/>
                </a:solidFill>
              </a:rPr>
              <a:t> to generate probabilities for each emotion, with the highest probability representing the detected emotion.</a:t>
            </a:r>
            <a:endParaRPr lang="en-US" sz="32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1997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6FE2D2-03B1-F964-06D8-369067C9E6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313011"/>
              </p:ext>
            </p:extLst>
          </p:nvPr>
        </p:nvGraphicFramePr>
        <p:xfrm>
          <a:off x="2776703" y="2781299"/>
          <a:ext cx="12856430" cy="58975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28215">
                  <a:extLst>
                    <a:ext uri="{9D8B030D-6E8A-4147-A177-3AD203B41FA5}">
                      <a16:colId xmlns:a16="http://schemas.microsoft.com/office/drawing/2014/main" val="3479690441"/>
                    </a:ext>
                  </a:extLst>
                </a:gridCol>
                <a:gridCol w="6428215">
                  <a:extLst>
                    <a:ext uri="{9D8B030D-6E8A-4147-A177-3AD203B41FA5}">
                      <a16:colId xmlns:a16="http://schemas.microsoft.com/office/drawing/2014/main" val="3354226862"/>
                    </a:ext>
                  </a:extLst>
                </a:gridCol>
              </a:tblGrid>
              <a:tr h="737194">
                <a:tc>
                  <a:txBody>
                    <a:bodyPr/>
                    <a:lstStyle/>
                    <a:p>
                      <a:pPr fontAlgn="base">
                        <a:lnSpc>
                          <a:spcPts val="975"/>
                        </a:lnSpc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Emotion</a:t>
                      </a:r>
                      <a:endParaRPr lang="en-US" sz="32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40767" marR="40767" marT="20384" marB="2038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975"/>
                        </a:lnSpc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Probability</a:t>
                      </a:r>
                      <a:endParaRPr lang="en-US" sz="32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40767" marR="40767" marT="20384" marB="2038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372146"/>
                  </a:ext>
                </a:extLst>
              </a:tr>
              <a:tr h="737194">
                <a:tc>
                  <a:txBody>
                    <a:bodyPr/>
                    <a:lstStyle/>
                    <a:p>
                      <a:pPr fontAlgn="base">
                        <a:lnSpc>
                          <a:spcPts val="975"/>
                        </a:lnSpc>
                      </a:pPr>
                      <a:r>
                        <a:rPr lang="en-US" sz="3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Happy</a:t>
                      </a:r>
                    </a:p>
                  </a:txBody>
                  <a:tcPr marL="40767" marR="40767" marT="20384" marB="2038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975"/>
                        </a:lnSpc>
                      </a:pPr>
                      <a:r>
                        <a:rPr lang="en-US" sz="3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0.65</a:t>
                      </a:r>
                    </a:p>
                  </a:txBody>
                  <a:tcPr marL="40767" marR="40767" marT="20384" marB="2038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570466"/>
                  </a:ext>
                </a:extLst>
              </a:tr>
              <a:tr h="737194">
                <a:tc>
                  <a:txBody>
                    <a:bodyPr/>
                    <a:lstStyle/>
                    <a:p>
                      <a:pPr fontAlgn="base">
                        <a:lnSpc>
                          <a:spcPts val="975"/>
                        </a:lnSpc>
                      </a:pPr>
                      <a:r>
                        <a:rPr lang="en-US" sz="3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Sad</a:t>
                      </a:r>
                    </a:p>
                  </a:txBody>
                  <a:tcPr marL="40767" marR="40767" marT="20384" marB="2038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975"/>
                        </a:lnSpc>
                      </a:pPr>
                      <a:r>
                        <a:rPr lang="en-US" sz="3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40767" marR="40767" marT="20384" marB="2038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567598"/>
                  </a:ext>
                </a:extLst>
              </a:tr>
              <a:tr h="737194">
                <a:tc>
                  <a:txBody>
                    <a:bodyPr/>
                    <a:lstStyle/>
                    <a:p>
                      <a:pPr fontAlgn="base">
                        <a:lnSpc>
                          <a:spcPts val="975"/>
                        </a:lnSpc>
                      </a:pPr>
                      <a:r>
                        <a:rPr lang="en-US" sz="3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Angry</a:t>
                      </a:r>
                    </a:p>
                  </a:txBody>
                  <a:tcPr marL="40767" marR="40767" marT="20384" marB="2038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975"/>
                        </a:lnSpc>
                      </a:pPr>
                      <a:r>
                        <a:rPr lang="en-US" sz="3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40767" marR="40767" marT="20384" marB="2038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487250"/>
                  </a:ext>
                </a:extLst>
              </a:tr>
              <a:tr h="737194">
                <a:tc>
                  <a:txBody>
                    <a:bodyPr/>
                    <a:lstStyle/>
                    <a:p>
                      <a:pPr fontAlgn="base">
                        <a:lnSpc>
                          <a:spcPts val="975"/>
                        </a:lnSpc>
                      </a:pPr>
                      <a:r>
                        <a:rPr lang="en-US" sz="3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Fear</a:t>
                      </a:r>
                    </a:p>
                  </a:txBody>
                  <a:tcPr marL="40767" marR="40767" marT="20384" marB="2038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975"/>
                        </a:lnSpc>
                      </a:pPr>
                      <a:r>
                        <a:rPr lang="en-US" sz="3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40767" marR="40767" marT="20384" marB="2038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397258"/>
                  </a:ext>
                </a:extLst>
              </a:tr>
              <a:tr h="737194">
                <a:tc>
                  <a:txBody>
                    <a:bodyPr/>
                    <a:lstStyle/>
                    <a:p>
                      <a:pPr fontAlgn="base">
                        <a:lnSpc>
                          <a:spcPts val="975"/>
                        </a:lnSpc>
                      </a:pPr>
                      <a:r>
                        <a:rPr lang="en-US" sz="3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Surprise</a:t>
                      </a:r>
                    </a:p>
                  </a:txBody>
                  <a:tcPr marL="40767" marR="40767" marT="20384" marB="2038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975"/>
                        </a:lnSpc>
                      </a:pPr>
                      <a:r>
                        <a:rPr lang="en-US" sz="3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40767" marR="40767" marT="20384" marB="2038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907820"/>
                  </a:ext>
                </a:extLst>
              </a:tr>
              <a:tr h="737194">
                <a:tc>
                  <a:txBody>
                    <a:bodyPr/>
                    <a:lstStyle/>
                    <a:p>
                      <a:pPr fontAlgn="base">
                        <a:lnSpc>
                          <a:spcPts val="975"/>
                        </a:lnSpc>
                      </a:pPr>
                      <a:r>
                        <a:rPr lang="en-US" sz="3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Neutral</a:t>
                      </a:r>
                    </a:p>
                  </a:txBody>
                  <a:tcPr marL="40767" marR="40767" marT="20384" marB="2038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975"/>
                        </a:lnSpc>
                      </a:pPr>
                      <a:r>
                        <a:rPr lang="en-US" sz="3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40767" marR="40767" marT="20384" marB="2038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362495"/>
                  </a:ext>
                </a:extLst>
              </a:tr>
              <a:tr h="737194">
                <a:tc>
                  <a:txBody>
                    <a:bodyPr/>
                    <a:lstStyle/>
                    <a:p>
                      <a:pPr fontAlgn="base">
                        <a:lnSpc>
                          <a:spcPts val="975"/>
                        </a:lnSpc>
                      </a:pPr>
                      <a:r>
                        <a:rPr lang="en-US" sz="3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Disgust</a:t>
                      </a:r>
                    </a:p>
                  </a:txBody>
                  <a:tcPr marL="40767" marR="40767" marT="20384" marB="2038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975"/>
                        </a:lnSpc>
                      </a:pPr>
                      <a:r>
                        <a:rPr lang="en-US" sz="3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40767" marR="40767" marT="20384" marB="2038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443781"/>
                  </a:ext>
                </a:extLst>
              </a:tr>
            </a:tbl>
          </a:graphicData>
        </a:graphic>
      </p:graphicFrame>
      <p:sp>
        <p:nvSpPr>
          <p:cNvPr id="6" name="TextBox 13">
            <a:extLst>
              <a:ext uri="{FF2B5EF4-FFF2-40B4-BE49-F238E27FC236}">
                <a16:creationId xmlns:a16="http://schemas.microsoft.com/office/drawing/2014/main" id="{0679837F-3F3F-018C-5F98-D9E42E81B60E}"/>
              </a:ext>
            </a:extLst>
          </p:cNvPr>
          <p:cNvSpPr txBox="1"/>
          <p:nvPr/>
        </p:nvSpPr>
        <p:spPr>
          <a:xfrm>
            <a:off x="2057400" y="1088776"/>
            <a:ext cx="1285643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7200" b="1">
                <a:solidFill>
                  <a:schemeClr val="bg1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Example of the Probabilities:</a:t>
            </a:r>
          </a:p>
        </p:txBody>
      </p:sp>
    </p:spTree>
    <p:extLst>
      <p:ext uri="{BB962C8B-B14F-4D97-AF65-F5344CB8AC3E}">
        <p14:creationId xmlns:p14="http://schemas.microsoft.com/office/powerpoint/2010/main" val="2617734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9c6db80-f768-4a6e-be9e-4fa9dae2adb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A576E979BF364BBC4BBCEEA4236743" ma:contentTypeVersion="6" ma:contentTypeDescription="Create a new document." ma:contentTypeScope="" ma:versionID="194149bda8a627a5fb457f2dea79eaef">
  <xsd:schema xmlns:xsd="http://www.w3.org/2001/XMLSchema" xmlns:xs="http://www.w3.org/2001/XMLSchema" xmlns:p="http://schemas.microsoft.com/office/2006/metadata/properties" xmlns:ns3="19c6db80-f768-4a6e-be9e-4fa9dae2adb8" targetNamespace="http://schemas.microsoft.com/office/2006/metadata/properties" ma:root="true" ma:fieldsID="afa269b877904e4e293ad56c836b9bf0" ns3:_="">
    <xsd:import namespace="19c6db80-f768-4a6e-be9e-4fa9dae2adb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DateTake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c6db80-f768-4a6e-be9e-4fa9dae2ad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A933A3-C2BF-4C56-8443-3F3BD5398B9B}">
  <ds:schemaRefs>
    <ds:schemaRef ds:uri="http://purl.org/dc/terms/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19c6db80-f768-4a6e-be9e-4fa9dae2adb8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22EA730-82E1-4FCC-91A4-1596782F84A8}">
  <ds:schemaRefs>
    <ds:schemaRef ds:uri="19c6db80-f768-4a6e-be9e-4fa9dae2adb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E940070-045A-4466-8DA1-1693489EF7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725</Words>
  <Application>Microsoft Office PowerPoint</Application>
  <PresentationFormat>Custom</PresentationFormat>
  <Paragraphs>127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Raleway Italics</vt:lpstr>
      <vt:lpstr>Arial,Sans-Serif</vt:lpstr>
      <vt:lpstr>Segoe UI</vt:lpstr>
      <vt:lpstr>Arial</vt:lpstr>
      <vt:lpstr>Calibri</vt:lpstr>
      <vt:lpstr>Aptos</vt:lpstr>
      <vt:lpstr>Montserrat Semi-Bold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Gradient Tech Futuristic Artificial Intelligence Presentation</dc:title>
  <dc:creator>Venkata Naidu</dc:creator>
  <cp:lastModifiedBy>Gorijala, Mr. Venkata Naidu</cp:lastModifiedBy>
  <cp:revision>2</cp:revision>
  <dcterms:created xsi:type="dcterms:W3CDTF">2006-08-16T00:00:00Z</dcterms:created>
  <dcterms:modified xsi:type="dcterms:W3CDTF">2025-01-26T01:56:30Z</dcterms:modified>
  <dc:identifier>DAGXcYrVNGY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0x0101004CA576E979BF364BBC4BBCEEA4236743</vt:lpwstr>
  </property>
</Properties>
</file>